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Times New Roman" panose="02020603050405020304" pitchFamily="18" charset="0"/>
      <p:regular r:id="rId16"/>
    </p:embeddedFont>
    <p:embeddedFont>
      <p:font typeface="Times New Roman Bold" panose="02020803070505020304" pitchFamily="18" charset="0"/>
      <p:regular r:id="rId17"/>
      <p:bold r:id="rId18"/>
    </p:embeddedFont>
    <p:embeddedFont>
      <p:font typeface="Times New Roman Bold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018670" cy="1812905"/>
            <a:chOff x="0" y="0"/>
            <a:chExt cx="5358227" cy="2417207"/>
          </a:xfrm>
        </p:grpSpPr>
        <p:pic>
          <p:nvPicPr>
            <p:cNvPr id="3" name="Picture 3"/>
            <p:cNvPicPr>
              <a:picLocks noChangeAspect="1"/>
            </p:cNvPicPr>
            <p:nvPr/>
          </p:nvPicPr>
          <p:blipFill>
            <a:blip r:embed="rId2"/>
            <a:srcRect/>
            <a:stretch>
              <a:fillRect/>
            </a:stretch>
          </p:blipFill>
          <p:spPr>
            <a:xfrm>
              <a:off x="238183" y="1761841"/>
              <a:ext cx="5120044" cy="655366"/>
            </a:xfrm>
            <a:prstGeom prst="rect">
              <a:avLst/>
            </a:prstGeom>
          </p:spPr>
        </p:pic>
        <p:pic>
          <p:nvPicPr>
            <p:cNvPr id="4" name="Picture 4"/>
            <p:cNvPicPr>
              <a:picLocks noChangeAspect="1"/>
            </p:cNvPicPr>
            <p:nvPr/>
          </p:nvPicPr>
          <p:blipFill>
            <a:blip r:embed="rId3"/>
            <a:srcRect/>
            <a:stretch>
              <a:fillRect/>
            </a:stretch>
          </p:blipFill>
          <p:spPr>
            <a:xfrm>
              <a:off x="0" y="0"/>
              <a:ext cx="3152255" cy="2089524"/>
            </a:xfrm>
            <a:prstGeom prst="rect">
              <a:avLst/>
            </a:prstGeom>
          </p:spPr>
        </p:pic>
      </p:grpSp>
      <p:sp>
        <p:nvSpPr>
          <p:cNvPr id="5" name="TextBox 5"/>
          <p:cNvSpPr txBox="1"/>
          <p:nvPr/>
        </p:nvSpPr>
        <p:spPr>
          <a:xfrm>
            <a:off x="2140753" y="4971905"/>
            <a:ext cx="14484899" cy="1475853"/>
          </a:xfrm>
          <a:prstGeom prst="rect">
            <a:avLst/>
          </a:prstGeom>
        </p:spPr>
        <p:txBody>
          <a:bodyPr lIns="0" tIns="0" rIns="0" bIns="0" rtlCol="0" anchor="t">
            <a:spAutoFit/>
          </a:bodyPr>
          <a:lstStyle/>
          <a:p>
            <a:pPr algn="ctr">
              <a:lnSpc>
                <a:spcPts val="6024"/>
              </a:lnSpc>
              <a:spcBef>
                <a:spcPct val="0"/>
              </a:spcBef>
            </a:pPr>
            <a:r>
              <a:rPr lang="en-US" sz="4302" dirty="0">
                <a:solidFill>
                  <a:srgbClr val="000000"/>
                </a:solidFill>
                <a:latin typeface="Times New Roman Bold"/>
              </a:rPr>
              <a:t>Shivansh Enterprises is authorized distributor and applicator for </a:t>
            </a:r>
            <a:r>
              <a:rPr lang="en-US" sz="4302" dirty="0" err="1">
                <a:solidFill>
                  <a:srgbClr val="000000"/>
                </a:solidFill>
                <a:latin typeface="Times New Roman Bold"/>
              </a:rPr>
              <a:t>Elantas</a:t>
            </a:r>
            <a:r>
              <a:rPr lang="en-US" sz="4302" dirty="0">
                <a:solidFill>
                  <a:srgbClr val="000000"/>
                </a:solidFill>
                <a:latin typeface="Times New Roman Bold"/>
              </a:rPr>
              <a:t> </a:t>
            </a:r>
            <a:r>
              <a:rPr lang="en-US" sz="4302" dirty="0" err="1">
                <a:solidFill>
                  <a:srgbClr val="000000"/>
                </a:solidFill>
                <a:latin typeface="Times New Roman Bold"/>
              </a:rPr>
              <a:t>BeckIndia</a:t>
            </a:r>
            <a:r>
              <a:rPr lang="en-US" sz="4302" dirty="0">
                <a:solidFill>
                  <a:srgbClr val="000000"/>
                </a:solidFill>
                <a:latin typeface="Times New Roman Bold"/>
              </a:rPr>
              <a:t> Ltd and Sika India Private limited. </a:t>
            </a:r>
          </a:p>
        </p:txBody>
      </p:sp>
      <p:sp>
        <p:nvSpPr>
          <p:cNvPr id="6" name="TextBox 6"/>
          <p:cNvSpPr txBox="1"/>
          <p:nvPr/>
        </p:nvSpPr>
        <p:spPr>
          <a:xfrm>
            <a:off x="4018670" y="2079750"/>
            <a:ext cx="15054789" cy="2530204"/>
          </a:xfrm>
          <a:prstGeom prst="rect">
            <a:avLst/>
          </a:prstGeom>
        </p:spPr>
        <p:txBody>
          <a:bodyPr lIns="0" tIns="0" rIns="0" bIns="0" rtlCol="0" anchor="t">
            <a:spAutoFit/>
          </a:bodyPr>
          <a:lstStyle/>
          <a:p>
            <a:pPr algn="just">
              <a:lnSpc>
                <a:spcPts val="9639"/>
              </a:lnSpc>
            </a:pPr>
            <a:r>
              <a:rPr lang="en-US" sz="6885">
                <a:solidFill>
                  <a:srgbClr val="000000"/>
                </a:solidFill>
                <a:latin typeface="Times New Roman Bold"/>
              </a:rPr>
              <a:t>Company: Shivansh Enterprises</a:t>
            </a:r>
          </a:p>
          <a:p>
            <a:pPr algn="just">
              <a:lnSpc>
                <a:spcPts val="9639"/>
              </a:lnSpc>
            </a:pPr>
            <a:r>
              <a:rPr lang="en-US" sz="6885">
                <a:solidFill>
                  <a:srgbClr val="000000"/>
                </a:solidFill>
                <a:latin typeface="Times New Roman Bold"/>
              </a:rPr>
              <a:t>Director: D Karade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359" t="5415" b="5415"/>
          <a:stretch>
            <a:fillRect/>
          </a:stretch>
        </p:blipFill>
        <p:spPr>
          <a:xfrm>
            <a:off x="-541260" y="-1524190"/>
            <a:ext cx="18829260" cy="8165131"/>
          </a:xfrm>
          <a:prstGeom prst="rect">
            <a:avLst/>
          </a:prstGeom>
        </p:spPr>
      </p:pic>
      <p:sp>
        <p:nvSpPr>
          <p:cNvPr id="3" name="TextBox 3"/>
          <p:cNvSpPr txBox="1"/>
          <p:nvPr/>
        </p:nvSpPr>
        <p:spPr>
          <a:xfrm>
            <a:off x="2590800" y="2005926"/>
            <a:ext cx="12206319" cy="2417713"/>
          </a:xfrm>
          <a:prstGeom prst="rect">
            <a:avLst/>
          </a:prstGeom>
        </p:spPr>
        <p:txBody>
          <a:bodyPr wrap="square" lIns="0" tIns="0" rIns="0" bIns="0" rtlCol="0" anchor="t">
            <a:spAutoFit/>
          </a:bodyPr>
          <a:lstStyle/>
          <a:p>
            <a:pPr algn="ctr">
              <a:lnSpc>
                <a:spcPts val="19803"/>
              </a:lnSpc>
            </a:pPr>
            <a:r>
              <a:rPr lang="en-US" sz="14145" dirty="0">
                <a:solidFill>
                  <a:srgbClr val="FF3131"/>
                </a:solidFill>
                <a:latin typeface="Times New Roman Bold Italics"/>
              </a:rPr>
              <a:t>Get In Touch</a:t>
            </a:r>
          </a:p>
        </p:txBody>
      </p:sp>
      <p:sp>
        <p:nvSpPr>
          <p:cNvPr id="4" name="TextBox 4"/>
          <p:cNvSpPr txBox="1"/>
          <p:nvPr/>
        </p:nvSpPr>
        <p:spPr>
          <a:xfrm>
            <a:off x="152400" y="6736143"/>
            <a:ext cx="7319323" cy="2435223"/>
          </a:xfrm>
          <a:prstGeom prst="rect">
            <a:avLst/>
          </a:prstGeom>
        </p:spPr>
        <p:txBody>
          <a:bodyPr wrap="square" lIns="0" tIns="0" rIns="0" bIns="0" rtlCol="0" anchor="t">
            <a:spAutoFit/>
          </a:bodyPr>
          <a:lstStyle/>
          <a:p>
            <a:pPr algn="ctr">
              <a:lnSpc>
                <a:spcPts val="3920"/>
              </a:lnSpc>
              <a:spcBef>
                <a:spcPct val="0"/>
              </a:spcBef>
            </a:pPr>
            <a:r>
              <a:rPr lang="en-US" sz="2800" dirty="0">
                <a:solidFill>
                  <a:srgbClr val="000000"/>
                </a:solidFill>
                <a:latin typeface="Times New Roman"/>
              </a:rPr>
              <a:t>Office Address: </a:t>
            </a:r>
          </a:p>
          <a:p>
            <a:pPr algn="ctr">
              <a:lnSpc>
                <a:spcPts val="3920"/>
              </a:lnSpc>
              <a:spcBef>
                <a:spcPct val="0"/>
              </a:spcBef>
            </a:pPr>
            <a:r>
              <a:rPr lang="en-US" sz="2800" dirty="0">
                <a:solidFill>
                  <a:srgbClr val="000000"/>
                </a:solidFill>
                <a:latin typeface="Times New Roman"/>
              </a:rPr>
              <a:t>Petals C – 102, S. No. 194/1 – 04, </a:t>
            </a:r>
            <a:r>
              <a:rPr lang="en-US" sz="2800" dirty="0" err="1">
                <a:solidFill>
                  <a:srgbClr val="000000"/>
                </a:solidFill>
                <a:latin typeface="Times New Roman"/>
              </a:rPr>
              <a:t>Kaspate</a:t>
            </a:r>
            <a:r>
              <a:rPr lang="en-US" sz="2800" dirty="0">
                <a:solidFill>
                  <a:srgbClr val="000000"/>
                </a:solidFill>
                <a:latin typeface="Times New Roman"/>
              </a:rPr>
              <a:t> </a:t>
            </a:r>
            <a:r>
              <a:rPr lang="en-US" sz="2800" dirty="0" err="1">
                <a:solidFill>
                  <a:srgbClr val="000000"/>
                </a:solidFill>
                <a:latin typeface="Times New Roman"/>
              </a:rPr>
              <a:t>Wasti,Wakad</a:t>
            </a:r>
            <a:r>
              <a:rPr lang="en-US" sz="2800" dirty="0">
                <a:solidFill>
                  <a:srgbClr val="000000"/>
                </a:solidFill>
                <a:latin typeface="Times New Roman"/>
              </a:rPr>
              <a:t>, Near  </a:t>
            </a:r>
            <a:r>
              <a:rPr lang="en-US" sz="2800" dirty="0" err="1">
                <a:solidFill>
                  <a:srgbClr val="000000"/>
                </a:solidFill>
                <a:latin typeface="Times New Roman"/>
              </a:rPr>
              <a:t>Sonigara</a:t>
            </a:r>
            <a:r>
              <a:rPr lang="en-US" sz="2800" dirty="0">
                <a:solidFill>
                  <a:srgbClr val="000000"/>
                </a:solidFill>
                <a:latin typeface="Times New Roman"/>
              </a:rPr>
              <a:t> Kesar, Hinjewadi, Pune – 411057</a:t>
            </a:r>
          </a:p>
          <a:p>
            <a:pPr>
              <a:lnSpc>
                <a:spcPts val="3279"/>
              </a:lnSpc>
              <a:spcBef>
                <a:spcPct val="0"/>
              </a:spcBef>
            </a:pPr>
            <a:endParaRPr lang="en-US" sz="2800" dirty="0">
              <a:solidFill>
                <a:srgbClr val="000000"/>
              </a:solidFill>
              <a:latin typeface="Times New Roman"/>
            </a:endParaRPr>
          </a:p>
        </p:txBody>
      </p:sp>
      <p:sp>
        <p:nvSpPr>
          <p:cNvPr id="5" name="TextBox 5"/>
          <p:cNvSpPr txBox="1"/>
          <p:nvPr/>
        </p:nvSpPr>
        <p:spPr>
          <a:xfrm>
            <a:off x="12430112" y="6899277"/>
            <a:ext cx="6155349" cy="1033779"/>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Times New Roman"/>
              </a:rPr>
              <a:t>Mobile: </a:t>
            </a:r>
          </a:p>
          <a:p>
            <a:pPr algn="ctr">
              <a:lnSpc>
                <a:spcPts val="3920"/>
              </a:lnSpc>
              <a:spcBef>
                <a:spcPct val="0"/>
              </a:spcBef>
            </a:pPr>
            <a:r>
              <a:rPr lang="en-US" sz="2800">
                <a:solidFill>
                  <a:srgbClr val="000000"/>
                </a:solidFill>
                <a:latin typeface="Times New Roman"/>
              </a:rPr>
              <a:t>+91 8830077200/ +917830902199</a:t>
            </a:r>
            <a:r>
              <a:rPr lang="en-US" sz="2800">
                <a:solidFill>
                  <a:srgbClr val="000000"/>
                </a:solidFill>
                <a:latin typeface="Times New Roman Bold"/>
              </a:rPr>
              <a:t> </a:t>
            </a:r>
          </a:p>
        </p:txBody>
      </p:sp>
      <p:sp>
        <p:nvSpPr>
          <p:cNvPr id="6" name="TextBox 6"/>
          <p:cNvSpPr txBox="1"/>
          <p:nvPr/>
        </p:nvSpPr>
        <p:spPr>
          <a:xfrm>
            <a:off x="7705279" y="6766561"/>
            <a:ext cx="4338876" cy="116649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a:rPr>
              <a:t>Email: </a:t>
            </a:r>
          </a:p>
          <a:p>
            <a:pPr algn="ctr">
              <a:lnSpc>
                <a:spcPts val="4480"/>
              </a:lnSpc>
              <a:spcBef>
                <a:spcPct val="0"/>
              </a:spcBef>
            </a:pPr>
            <a:r>
              <a:rPr lang="en-US" sz="3200">
                <a:solidFill>
                  <a:srgbClr val="000000"/>
                </a:solidFill>
                <a:latin typeface="Times New Roman"/>
              </a:rPr>
              <a:t>shivanshent@yahoo.com</a:t>
            </a:r>
          </a:p>
        </p:txBody>
      </p:sp>
      <p:grpSp>
        <p:nvGrpSpPr>
          <p:cNvPr id="7" name="Group 7"/>
          <p:cNvGrpSpPr/>
          <p:nvPr/>
        </p:nvGrpSpPr>
        <p:grpSpPr>
          <a:xfrm>
            <a:off x="8727408" y="8180706"/>
            <a:ext cx="2294618" cy="1035150"/>
            <a:chOff x="0" y="0"/>
            <a:chExt cx="3059491" cy="1380200"/>
          </a:xfrm>
        </p:grpSpPr>
        <p:pic>
          <p:nvPicPr>
            <p:cNvPr id="8" name="Picture 8"/>
            <p:cNvPicPr>
              <a:picLocks noChangeAspect="1"/>
            </p:cNvPicPr>
            <p:nvPr/>
          </p:nvPicPr>
          <p:blipFill>
            <a:blip r:embed="rId3"/>
            <a:srcRect/>
            <a:stretch>
              <a:fillRect/>
            </a:stretch>
          </p:blipFill>
          <p:spPr>
            <a:xfrm>
              <a:off x="136000" y="1005993"/>
              <a:ext cx="2923491" cy="374207"/>
            </a:xfrm>
            <a:prstGeom prst="rect">
              <a:avLst/>
            </a:prstGeom>
          </p:spPr>
        </p:pic>
        <p:pic>
          <p:nvPicPr>
            <p:cNvPr id="9" name="Picture 9"/>
            <p:cNvPicPr>
              <a:picLocks noChangeAspect="1"/>
            </p:cNvPicPr>
            <p:nvPr/>
          </p:nvPicPr>
          <p:blipFill>
            <a:blip r:embed="rId4"/>
            <a:srcRect/>
            <a:stretch>
              <a:fillRect/>
            </a:stretch>
          </p:blipFill>
          <p:spPr>
            <a:xfrm>
              <a:off x="0" y="0"/>
              <a:ext cx="1799904" cy="1193096"/>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6019800" y="555528"/>
            <a:ext cx="4970424" cy="1152944"/>
          </a:xfrm>
          <a:prstGeom prst="rect">
            <a:avLst/>
          </a:prstGeom>
        </p:spPr>
        <p:txBody>
          <a:bodyPr wrap="square" lIns="0" tIns="0" rIns="0" bIns="0" rtlCol="0" anchor="t">
            <a:spAutoFit/>
          </a:bodyPr>
          <a:lstStyle/>
          <a:p>
            <a:pPr algn="ctr">
              <a:lnSpc>
                <a:spcPts val="9799"/>
              </a:lnSpc>
            </a:pPr>
            <a:r>
              <a:rPr lang="en-US" sz="6999" dirty="0">
                <a:solidFill>
                  <a:srgbClr val="000000"/>
                </a:solidFill>
                <a:latin typeface="Times New Roman Bold"/>
              </a:rPr>
              <a:t>Aim-Vision</a:t>
            </a:r>
          </a:p>
        </p:txBody>
      </p:sp>
      <p:sp>
        <p:nvSpPr>
          <p:cNvPr id="3" name="TextBox 3"/>
          <p:cNvSpPr txBox="1"/>
          <p:nvPr/>
        </p:nvSpPr>
        <p:spPr>
          <a:xfrm>
            <a:off x="480979" y="2378543"/>
            <a:ext cx="16583275" cy="1965706"/>
          </a:xfrm>
          <a:prstGeom prst="rect">
            <a:avLst/>
          </a:prstGeom>
        </p:spPr>
        <p:txBody>
          <a:bodyPr lIns="0" tIns="0" rIns="0" bIns="0" rtlCol="0" anchor="t">
            <a:spAutoFit/>
          </a:bodyPr>
          <a:lstStyle/>
          <a:p>
            <a:pPr marL="779398" lvl="1" indent="-389699" algn="just">
              <a:lnSpc>
                <a:spcPts val="5053"/>
              </a:lnSpc>
              <a:buFont typeface="Arial"/>
              <a:buChar char="•"/>
            </a:pPr>
            <a:r>
              <a:rPr lang="en-US" sz="3609" dirty="0">
                <a:solidFill>
                  <a:srgbClr val="000000"/>
                </a:solidFill>
                <a:latin typeface="Times New Roman Bold"/>
              </a:rPr>
              <a:t>Our aim/mission is to deliver the best in the class quality of work and on time delivery and make sure the client is not only satisfied but also delighted with the results.</a:t>
            </a:r>
          </a:p>
        </p:txBody>
      </p:sp>
      <p:sp>
        <p:nvSpPr>
          <p:cNvPr id="4" name="TextBox 4"/>
          <p:cNvSpPr txBox="1"/>
          <p:nvPr/>
        </p:nvSpPr>
        <p:spPr>
          <a:xfrm>
            <a:off x="480979" y="4843995"/>
            <a:ext cx="13528578" cy="599010"/>
          </a:xfrm>
          <a:prstGeom prst="rect">
            <a:avLst/>
          </a:prstGeom>
        </p:spPr>
        <p:txBody>
          <a:bodyPr wrap="square" lIns="0" tIns="0" rIns="0" bIns="0" rtlCol="0" anchor="t">
            <a:spAutoFit/>
          </a:bodyPr>
          <a:lstStyle/>
          <a:p>
            <a:pPr marL="779398" lvl="1" indent="-389699" algn="just">
              <a:lnSpc>
                <a:spcPts val="5053"/>
              </a:lnSpc>
              <a:buFont typeface="Arial"/>
              <a:buChar char="•"/>
            </a:pPr>
            <a:r>
              <a:rPr lang="en-US" sz="3609" dirty="0">
                <a:solidFill>
                  <a:srgbClr val="000000"/>
                </a:solidFill>
                <a:latin typeface="Times New Roman Bold"/>
              </a:rPr>
              <a:t>Our Vision is to be among the leading applicators in India. </a:t>
            </a:r>
          </a:p>
        </p:txBody>
      </p:sp>
      <p:sp>
        <p:nvSpPr>
          <p:cNvPr id="5" name="TextBox 5"/>
          <p:cNvSpPr txBox="1"/>
          <p:nvPr/>
        </p:nvSpPr>
        <p:spPr>
          <a:xfrm>
            <a:off x="443504" y="6134100"/>
            <a:ext cx="17650324" cy="1965706"/>
          </a:xfrm>
          <a:prstGeom prst="rect">
            <a:avLst/>
          </a:prstGeom>
        </p:spPr>
        <p:txBody>
          <a:bodyPr lIns="0" tIns="0" rIns="0" bIns="0" rtlCol="0" anchor="t">
            <a:spAutoFit/>
          </a:bodyPr>
          <a:lstStyle/>
          <a:p>
            <a:pPr marL="779398" lvl="1" indent="-389699">
              <a:lnSpc>
                <a:spcPts val="5053"/>
              </a:lnSpc>
              <a:buFont typeface="Arial"/>
              <a:buChar char="•"/>
            </a:pPr>
            <a:r>
              <a:rPr lang="en-US" sz="3609" dirty="0">
                <a:solidFill>
                  <a:srgbClr val="000000"/>
                </a:solidFill>
                <a:latin typeface="Times New Roman Bold"/>
              </a:rPr>
              <a:t>Our relationship not only remains with the clients till the execution of the projects, but we make sure to give the maintenance-service to our clients on call basis as and when required.</a:t>
            </a:r>
          </a:p>
        </p:txBody>
      </p:sp>
      <p:grpSp>
        <p:nvGrpSpPr>
          <p:cNvPr id="6" name="Group 6"/>
          <p:cNvGrpSpPr/>
          <p:nvPr/>
        </p:nvGrpSpPr>
        <p:grpSpPr>
          <a:xfrm>
            <a:off x="0" y="0"/>
            <a:ext cx="3049684" cy="1375775"/>
            <a:chOff x="0" y="0"/>
            <a:chExt cx="4066245" cy="1834367"/>
          </a:xfrm>
        </p:grpSpPr>
        <p:pic>
          <p:nvPicPr>
            <p:cNvPr id="7" name="Picture 7"/>
            <p:cNvPicPr>
              <a:picLocks noChangeAspect="1"/>
            </p:cNvPicPr>
            <p:nvPr/>
          </p:nvPicPr>
          <p:blipFill>
            <a:blip r:embed="rId2"/>
            <a:srcRect/>
            <a:stretch>
              <a:fillRect/>
            </a:stretch>
          </p:blipFill>
          <p:spPr>
            <a:xfrm>
              <a:off x="180752" y="1337024"/>
              <a:ext cx="3885493" cy="497343"/>
            </a:xfrm>
            <a:prstGeom prst="rect">
              <a:avLst/>
            </a:prstGeom>
          </p:spPr>
        </p:pic>
        <p:pic>
          <p:nvPicPr>
            <p:cNvPr id="8" name="Picture 8"/>
            <p:cNvPicPr>
              <a:picLocks noChangeAspect="1"/>
            </p:cNvPicPr>
            <p:nvPr/>
          </p:nvPicPr>
          <p:blipFill>
            <a:blip r:embed="rId3"/>
            <a:srcRect/>
            <a:stretch>
              <a:fillRect/>
            </a:stretch>
          </p:blipFill>
          <p:spPr>
            <a:xfrm>
              <a:off x="0" y="0"/>
              <a:ext cx="2392179" cy="158569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6858000" y="674430"/>
            <a:ext cx="6323112" cy="1165575"/>
          </a:xfrm>
          <a:prstGeom prst="rect">
            <a:avLst/>
          </a:prstGeom>
        </p:spPr>
        <p:txBody>
          <a:bodyPr wrap="square" lIns="0" tIns="0" rIns="0" bIns="0" rtlCol="0" anchor="t">
            <a:spAutoFit/>
          </a:bodyPr>
          <a:lstStyle/>
          <a:p>
            <a:pPr algn="ctr">
              <a:lnSpc>
                <a:spcPts val="9939"/>
              </a:lnSpc>
            </a:pPr>
            <a:r>
              <a:rPr lang="en-US" sz="7099" dirty="0">
                <a:solidFill>
                  <a:srgbClr val="000000"/>
                </a:solidFill>
                <a:latin typeface="Times New Roman Bold"/>
              </a:rPr>
              <a:t>Scope of Work</a:t>
            </a:r>
          </a:p>
        </p:txBody>
      </p:sp>
      <p:sp>
        <p:nvSpPr>
          <p:cNvPr id="3" name="TextBox 3"/>
          <p:cNvSpPr txBox="1"/>
          <p:nvPr/>
        </p:nvSpPr>
        <p:spPr>
          <a:xfrm>
            <a:off x="1396350" y="2304235"/>
            <a:ext cx="14632901" cy="4783104"/>
          </a:xfrm>
          <a:prstGeom prst="rect">
            <a:avLst/>
          </a:prstGeom>
        </p:spPr>
        <p:txBody>
          <a:bodyPr lIns="0" tIns="0" rIns="0" bIns="0" rtlCol="0" anchor="t">
            <a:spAutoFit/>
          </a:bodyPr>
          <a:lstStyle/>
          <a:p>
            <a:pPr marL="731781" lvl="1" indent="-365891">
              <a:lnSpc>
                <a:spcPts val="4745"/>
              </a:lnSpc>
              <a:buFont typeface="Arial"/>
              <a:buChar char="•"/>
            </a:pPr>
            <a:r>
              <a:rPr lang="en-US" sz="3389" dirty="0">
                <a:solidFill>
                  <a:srgbClr val="000000"/>
                </a:solidFill>
                <a:sym typeface="Times New Roman Bold"/>
              </a:rPr>
              <a:t> Industrial Flooring</a:t>
            </a:r>
          </a:p>
          <a:p>
            <a:pPr marL="731781" lvl="1" indent="-365891">
              <a:lnSpc>
                <a:spcPts val="4745"/>
              </a:lnSpc>
              <a:buFont typeface="Arial"/>
              <a:buChar char="•"/>
            </a:pPr>
            <a:r>
              <a:rPr lang="en-US" sz="3389" dirty="0">
                <a:solidFill>
                  <a:srgbClr val="000000"/>
                </a:solidFill>
                <a:sym typeface="Times New Roman Bold"/>
              </a:rPr>
              <a:t> Coving</a:t>
            </a:r>
          </a:p>
          <a:p>
            <a:pPr marL="731781" lvl="1" indent="-365891">
              <a:lnSpc>
                <a:spcPts val="4745"/>
              </a:lnSpc>
              <a:buFont typeface="Arial"/>
              <a:buChar char="•"/>
            </a:pPr>
            <a:r>
              <a:rPr lang="en-US" sz="3389" dirty="0">
                <a:solidFill>
                  <a:srgbClr val="000000"/>
                </a:solidFill>
                <a:sym typeface="Times New Roman Bold"/>
              </a:rPr>
              <a:t> Food Grade Epoxy Coating</a:t>
            </a:r>
          </a:p>
          <a:p>
            <a:pPr marL="731781" lvl="1" indent="-365891">
              <a:lnSpc>
                <a:spcPts val="4745"/>
              </a:lnSpc>
              <a:buFont typeface="Arial"/>
              <a:buChar char="•"/>
            </a:pPr>
            <a:r>
              <a:rPr lang="en-US" sz="3389" dirty="0">
                <a:solidFill>
                  <a:srgbClr val="000000"/>
                </a:solidFill>
                <a:sym typeface="Times New Roman Bold"/>
              </a:rPr>
              <a:t> Protective/Interior Wall Coating</a:t>
            </a:r>
          </a:p>
          <a:p>
            <a:pPr marL="731781" lvl="1" indent="-365891">
              <a:lnSpc>
                <a:spcPts val="4745"/>
              </a:lnSpc>
              <a:buFont typeface="Arial"/>
              <a:buChar char="•"/>
            </a:pPr>
            <a:r>
              <a:rPr lang="en-US" sz="3389" dirty="0">
                <a:solidFill>
                  <a:srgbClr val="000000"/>
                </a:solidFill>
                <a:sym typeface="Times New Roman Bold"/>
              </a:rPr>
              <a:t> Waterproofing</a:t>
            </a:r>
          </a:p>
          <a:p>
            <a:pPr marL="731781" lvl="1" indent="-365891">
              <a:lnSpc>
                <a:spcPts val="4745"/>
              </a:lnSpc>
              <a:buFont typeface="Arial"/>
              <a:buChar char="•"/>
            </a:pPr>
            <a:r>
              <a:rPr lang="en-US" sz="3389" dirty="0">
                <a:solidFill>
                  <a:srgbClr val="000000"/>
                </a:solidFill>
                <a:sym typeface="Times New Roman Bold"/>
              </a:rPr>
              <a:t> Marine Deck Covering</a:t>
            </a:r>
          </a:p>
          <a:p>
            <a:pPr marL="731781" lvl="1" indent="-365891">
              <a:lnSpc>
                <a:spcPts val="4745"/>
              </a:lnSpc>
              <a:buFont typeface="Arial"/>
              <a:buChar char="•"/>
            </a:pPr>
            <a:r>
              <a:rPr lang="en-US" sz="3389" dirty="0">
                <a:solidFill>
                  <a:srgbClr val="000000"/>
                </a:solidFill>
                <a:sym typeface="Times New Roman Bold"/>
              </a:rPr>
              <a:t> Structural Repair</a:t>
            </a:r>
          </a:p>
          <a:p>
            <a:pPr marL="731781" lvl="1" indent="-365891">
              <a:lnSpc>
                <a:spcPts val="4745"/>
              </a:lnSpc>
              <a:buFont typeface="Arial"/>
              <a:buChar char="•"/>
            </a:pPr>
            <a:r>
              <a:rPr lang="en-US" sz="3389" dirty="0">
                <a:solidFill>
                  <a:srgbClr val="000000"/>
                </a:solidFill>
                <a:sym typeface="Times New Roman Bold"/>
              </a:rPr>
              <a:t> Building Maintenance Work </a:t>
            </a:r>
          </a:p>
        </p:txBody>
      </p:sp>
      <p:grpSp>
        <p:nvGrpSpPr>
          <p:cNvPr id="4" name="Group 4"/>
          <p:cNvGrpSpPr/>
          <p:nvPr/>
        </p:nvGrpSpPr>
        <p:grpSpPr>
          <a:xfrm>
            <a:off x="0" y="0"/>
            <a:ext cx="3049684" cy="1375775"/>
            <a:chOff x="0" y="0"/>
            <a:chExt cx="4066245" cy="1834367"/>
          </a:xfrm>
        </p:grpSpPr>
        <p:pic>
          <p:nvPicPr>
            <p:cNvPr id="5" name="Picture 5"/>
            <p:cNvPicPr>
              <a:picLocks noChangeAspect="1"/>
            </p:cNvPicPr>
            <p:nvPr/>
          </p:nvPicPr>
          <p:blipFill>
            <a:blip r:embed="rId2"/>
            <a:srcRect/>
            <a:stretch>
              <a:fillRect/>
            </a:stretch>
          </p:blipFill>
          <p:spPr>
            <a:xfrm>
              <a:off x="180752" y="1337024"/>
              <a:ext cx="3885493" cy="497343"/>
            </a:xfrm>
            <a:prstGeom prst="rect">
              <a:avLst/>
            </a:prstGeom>
          </p:spPr>
        </p:pic>
        <p:pic>
          <p:nvPicPr>
            <p:cNvPr id="6" name="Picture 6"/>
            <p:cNvPicPr>
              <a:picLocks noChangeAspect="1"/>
            </p:cNvPicPr>
            <p:nvPr/>
          </p:nvPicPr>
          <p:blipFill>
            <a:blip r:embed="rId3"/>
            <a:srcRect/>
            <a:stretch>
              <a:fillRect/>
            </a:stretch>
          </p:blipFill>
          <p:spPr>
            <a:xfrm>
              <a:off x="0" y="0"/>
              <a:ext cx="2392179" cy="158569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148" t="10323" r="16539"/>
          <a:stretch>
            <a:fillRect/>
          </a:stretch>
        </p:blipFill>
        <p:spPr>
          <a:xfrm>
            <a:off x="374095" y="2123066"/>
            <a:ext cx="9141037" cy="6123221"/>
          </a:xfrm>
          <a:prstGeom prst="rect">
            <a:avLst/>
          </a:prstGeom>
        </p:spPr>
      </p:pic>
      <p:pic>
        <p:nvPicPr>
          <p:cNvPr id="3" name="Picture 3"/>
          <p:cNvPicPr>
            <a:picLocks noChangeAspect="1"/>
          </p:cNvPicPr>
          <p:nvPr/>
        </p:nvPicPr>
        <p:blipFill>
          <a:blip r:embed="rId3"/>
          <a:srcRect t="7524" b="7524"/>
          <a:stretch>
            <a:fillRect/>
          </a:stretch>
        </p:blipFill>
        <p:spPr>
          <a:xfrm>
            <a:off x="14271178" y="2840897"/>
            <a:ext cx="3655336" cy="6892528"/>
          </a:xfrm>
          <a:prstGeom prst="rect">
            <a:avLst/>
          </a:prstGeom>
        </p:spPr>
      </p:pic>
      <p:pic>
        <p:nvPicPr>
          <p:cNvPr id="4" name="Picture 4"/>
          <p:cNvPicPr>
            <a:picLocks noChangeAspect="1"/>
          </p:cNvPicPr>
          <p:nvPr/>
        </p:nvPicPr>
        <p:blipFill>
          <a:blip r:embed="rId4"/>
          <a:srcRect t="15821" b="4648"/>
          <a:stretch>
            <a:fillRect/>
          </a:stretch>
        </p:blipFill>
        <p:spPr>
          <a:xfrm>
            <a:off x="10045526" y="1277811"/>
            <a:ext cx="3942335" cy="6959388"/>
          </a:xfrm>
          <a:prstGeom prst="rect">
            <a:avLst/>
          </a:prstGeom>
        </p:spPr>
      </p:pic>
      <p:sp>
        <p:nvSpPr>
          <p:cNvPr id="5" name="TextBox 5"/>
          <p:cNvSpPr txBox="1"/>
          <p:nvPr/>
        </p:nvSpPr>
        <p:spPr>
          <a:xfrm>
            <a:off x="4800600" y="8396928"/>
            <a:ext cx="8237532" cy="1153136"/>
          </a:xfrm>
          <a:prstGeom prst="rect">
            <a:avLst/>
          </a:prstGeom>
        </p:spPr>
        <p:txBody>
          <a:bodyPr wrap="square" lIns="0" tIns="0" rIns="0" bIns="0" rtlCol="0" anchor="t">
            <a:spAutoFit/>
          </a:bodyPr>
          <a:lstStyle/>
          <a:p>
            <a:pPr algn="ctr">
              <a:lnSpc>
                <a:spcPts val="9809"/>
              </a:lnSpc>
            </a:pPr>
            <a:r>
              <a:rPr lang="en-US" sz="7006" dirty="0">
                <a:solidFill>
                  <a:srgbClr val="FF3131"/>
                </a:solidFill>
                <a:latin typeface="Times New Roman Bold"/>
              </a:rPr>
              <a:t>Sample Executions</a:t>
            </a:r>
          </a:p>
        </p:txBody>
      </p:sp>
      <p:grpSp>
        <p:nvGrpSpPr>
          <p:cNvPr id="6" name="Group 6"/>
          <p:cNvGrpSpPr/>
          <p:nvPr/>
        </p:nvGrpSpPr>
        <p:grpSpPr>
          <a:xfrm>
            <a:off x="0" y="0"/>
            <a:ext cx="3049684" cy="1375775"/>
            <a:chOff x="0" y="0"/>
            <a:chExt cx="4066245" cy="1834367"/>
          </a:xfrm>
        </p:grpSpPr>
        <p:pic>
          <p:nvPicPr>
            <p:cNvPr id="7" name="Picture 7"/>
            <p:cNvPicPr>
              <a:picLocks noChangeAspect="1"/>
            </p:cNvPicPr>
            <p:nvPr/>
          </p:nvPicPr>
          <p:blipFill>
            <a:blip r:embed="rId5"/>
            <a:srcRect/>
            <a:stretch>
              <a:fillRect/>
            </a:stretch>
          </p:blipFill>
          <p:spPr>
            <a:xfrm>
              <a:off x="180752" y="1337024"/>
              <a:ext cx="3885493" cy="497343"/>
            </a:xfrm>
            <a:prstGeom prst="rect">
              <a:avLst/>
            </a:prstGeom>
          </p:spPr>
        </p:pic>
        <p:pic>
          <p:nvPicPr>
            <p:cNvPr id="8" name="Picture 8"/>
            <p:cNvPicPr>
              <a:picLocks noChangeAspect="1"/>
            </p:cNvPicPr>
            <p:nvPr/>
          </p:nvPicPr>
          <p:blipFill>
            <a:blip r:embed="rId6"/>
            <a:srcRect/>
            <a:stretch>
              <a:fillRect/>
            </a:stretch>
          </p:blipFill>
          <p:spPr>
            <a:xfrm>
              <a:off x="0" y="0"/>
              <a:ext cx="2392179" cy="1585695"/>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30" r="10069"/>
          <a:stretch>
            <a:fillRect/>
          </a:stretch>
        </p:blipFill>
        <p:spPr>
          <a:xfrm>
            <a:off x="775663" y="5476115"/>
            <a:ext cx="7987337" cy="4105187"/>
          </a:xfrm>
          <a:prstGeom prst="rect">
            <a:avLst/>
          </a:prstGeom>
        </p:spPr>
      </p:pic>
      <p:pic>
        <p:nvPicPr>
          <p:cNvPr id="3" name="Picture 3"/>
          <p:cNvPicPr>
            <a:picLocks noChangeAspect="1"/>
          </p:cNvPicPr>
          <p:nvPr/>
        </p:nvPicPr>
        <p:blipFill>
          <a:blip r:embed="rId3"/>
          <a:srcRect l="1571" r="1571"/>
          <a:stretch>
            <a:fillRect/>
          </a:stretch>
        </p:blipFill>
        <p:spPr>
          <a:xfrm>
            <a:off x="9144000" y="5476115"/>
            <a:ext cx="8518475" cy="4105187"/>
          </a:xfrm>
          <a:prstGeom prst="rect">
            <a:avLst/>
          </a:prstGeom>
        </p:spPr>
      </p:pic>
      <p:sp>
        <p:nvSpPr>
          <p:cNvPr id="4" name="TextBox 4"/>
          <p:cNvSpPr txBox="1"/>
          <p:nvPr/>
        </p:nvSpPr>
        <p:spPr>
          <a:xfrm>
            <a:off x="824955" y="2331127"/>
            <a:ext cx="16638089" cy="1300429"/>
          </a:xfrm>
          <a:prstGeom prst="rect">
            <a:avLst/>
          </a:prstGeom>
        </p:spPr>
        <p:txBody>
          <a:bodyPr lIns="0" tIns="0" rIns="0" bIns="0" rtlCol="0" anchor="t">
            <a:spAutoFit/>
          </a:bodyPr>
          <a:lstStyle/>
          <a:p>
            <a:pPr marL="766882" lvl="1" indent="-383441" algn="ctr">
              <a:lnSpc>
                <a:spcPts val="4972"/>
              </a:lnSpc>
              <a:buFont typeface="Arial"/>
              <a:buChar char="•"/>
            </a:pPr>
            <a:r>
              <a:rPr lang="en-US" sz="3552">
                <a:solidFill>
                  <a:srgbClr val="000000"/>
                </a:solidFill>
                <a:latin typeface="Times New Roman Bold"/>
              </a:rPr>
              <a:t>We have a well trained team of 90 technicians to get the best of the results in the</a:t>
            </a:r>
          </a:p>
          <a:p>
            <a:pPr>
              <a:lnSpc>
                <a:spcPts val="4972"/>
              </a:lnSpc>
            </a:pPr>
            <a:r>
              <a:rPr lang="en-US" sz="3552">
                <a:solidFill>
                  <a:srgbClr val="000000"/>
                </a:solidFill>
                <a:latin typeface="Times New Roman Bold"/>
              </a:rPr>
              <a:t>          projects we execute. </a:t>
            </a:r>
          </a:p>
        </p:txBody>
      </p:sp>
      <p:sp>
        <p:nvSpPr>
          <p:cNvPr id="5" name="TextBox 5"/>
          <p:cNvSpPr txBox="1"/>
          <p:nvPr/>
        </p:nvSpPr>
        <p:spPr>
          <a:xfrm>
            <a:off x="824955" y="3889943"/>
            <a:ext cx="16862821" cy="1327785"/>
          </a:xfrm>
          <a:prstGeom prst="rect">
            <a:avLst/>
          </a:prstGeom>
        </p:spPr>
        <p:txBody>
          <a:bodyPr lIns="0" tIns="0" rIns="0" bIns="0" rtlCol="0" anchor="t">
            <a:spAutoFit/>
          </a:bodyPr>
          <a:lstStyle/>
          <a:p>
            <a:pPr marL="777240" lvl="1" indent="-388620">
              <a:lnSpc>
                <a:spcPts val="5040"/>
              </a:lnSpc>
              <a:buFont typeface="Arial"/>
              <a:buChar char="•"/>
            </a:pPr>
            <a:r>
              <a:rPr lang="en-US" sz="3600" dirty="0">
                <a:solidFill>
                  <a:srgbClr val="000000"/>
                </a:solidFill>
                <a:latin typeface="Times New Roman Bold"/>
              </a:rPr>
              <a:t>  They are a well trained team, who are trained at our authorized dealer facilities to get the best of the skills. </a:t>
            </a:r>
          </a:p>
        </p:txBody>
      </p:sp>
      <p:grpSp>
        <p:nvGrpSpPr>
          <p:cNvPr id="6" name="Group 6"/>
          <p:cNvGrpSpPr/>
          <p:nvPr/>
        </p:nvGrpSpPr>
        <p:grpSpPr>
          <a:xfrm>
            <a:off x="0" y="0"/>
            <a:ext cx="3049684" cy="1375775"/>
            <a:chOff x="0" y="0"/>
            <a:chExt cx="4066245" cy="1834367"/>
          </a:xfrm>
        </p:grpSpPr>
        <p:pic>
          <p:nvPicPr>
            <p:cNvPr id="7" name="Picture 7"/>
            <p:cNvPicPr>
              <a:picLocks noChangeAspect="1"/>
            </p:cNvPicPr>
            <p:nvPr/>
          </p:nvPicPr>
          <p:blipFill>
            <a:blip r:embed="rId4"/>
            <a:srcRect/>
            <a:stretch>
              <a:fillRect/>
            </a:stretch>
          </p:blipFill>
          <p:spPr>
            <a:xfrm>
              <a:off x="180752" y="1337024"/>
              <a:ext cx="3885493" cy="497343"/>
            </a:xfrm>
            <a:prstGeom prst="rect">
              <a:avLst/>
            </a:prstGeom>
          </p:spPr>
        </p:pic>
        <p:pic>
          <p:nvPicPr>
            <p:cNvPr id="8" name="Picture 8"/>
            <p:cNvPicPr>
              <a:picLocks noChangeAspect="1"/>
            </p:cNvPicPr>
            <p:nvPr/>
          </p:nvPicPr>
          <p:blipFill>
            <a:blip r:embed="rId5"/>
            <a:srcRect/>
            <a:stretch>
              <a:fillRect/>
            </a:stretch>
          </p:blipFill>
          <p:spPr>
            <a:xfrm>
              <a:off x="0" y="0"/>
              <a:ext cx="2392179" cy="158569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5074"/>
          <a:stretch>
            <a:fillRect/>
          </a:stretch>
        </p:blipFill>
        <p:spPr>
          <a:xfrm>
            <a:off x="9802820" y="217188"/>
            <a:ext cx="7456480" cy="9612783"/>
          </a:xfrm>
          <a:prstGeom prst="rect">
            <a:avLst/>
          </a:prstGeom>
        </p:spPr>
      </p:pic>
      <p:sp>
        <p:nvSpPr>
          <p:cNvPr id="3" name="TextBox 3"/>
          <p:cNvSpPr txBox="1"/>
          <p:nvPr/>
        </p:nvSpPr>
        <p:spPr>
          <a:xfrm>
            <a:off x="3532549" y="257767"/>
            <a:ext cx="5008777" cy="1239506"/>
          </a:xfrm>
          <a:prstGeom prst="rect">
            <a:avLst/>
          </a:prstGeom>
        </p:spPr>
        <p:txBody>
          <a:bodyPr wrap="square" lIns="0" tIns="0" rIns="0" bIns="0" rtlCol="0" anchor="t">
            <a:spAutoFit/>
          </a:bodyPr>
          <a:lstStyle/>
          <a:p>
            <a:pPr algn="ctr">
              <a:lnSpc>
                <a:spcPts val="10709"/>
              </a:lnSpc>
            </a:pPr>
            <a:r>
              <a:rPr lang="en-US" sz="6999" dirty="0">
                <a:solidFill>
                  <a:srgbClr val="000000"/>
                </a:solidFill>
                <a:latin typeface="Times New Roman Bold"/>
              </a:rPr>
              <a:t>Experiences</a:t>
            </a:r>
          </a:p>
        </p:txBody>
      </p:sp>
      <p:sp>
        <p:nvSpPr>
          <p:cNvPr id="4" name="TextBox 4"/>
          <p:cNvSpPr txBox="1"/>
          <p:nvPr/>
        </p:nvSpPr>
        <p:spPr>
          <a:xfrm>
            <a:off x="381000" y="1866239"/>
            <a:ext cx="8575950" cy="1706365"/>
          </a:xfrm>
          <a:prstGeom prst="rect">
            <a:avLst/>
          </a:prstGeom>
        </p:spPr>
        <p:txBody>
          <a:bodyPr wrap="square" lIns="0" tIns="0" rIns="0" bIns="0" rtlCol="0" anchor="t">
            <a:spAutoFit/>
          </a:bodyPr>
          <a:lstStyle/>
          <a:p>
            <a:pPr marL="712854" lvl="1" indent="-356427">
              <a:lnSpc>
                <a:spcPts val="4622"/>
              </a:lnSpc>
              <a:buFont typeface="Arial"/>
              <a:buChar char="•"/>
            </a:pPr>
            <a:r>
              <a:rPr lang="en-US" sz="2800" dirty="0">
                <a:solidFill>
                  <a:srgbClr val="000000"/>
                </a:solidFill>
                <a:latin typeface="Times New Roman Bold"/>
              </a:rPr>
              <a:t>In last over ten years we have carried out many major projects for Pharmaceuticals, Food, Automobile and Engineering industries</a:t>
            </a:r>
          </a:p>
        </p:txBody>
      </p:sp>
      <p:sp>
        <p:nvSpPr>
          <p:cNvPr id="5" name="TextBox 5"/>
          <p:cNvSpPr txBox="1"/>
          <p:nvPr/>
        </p:nvSpPr>
        <p:spPr>
          <a:xfrm>
            <a:off x="381000" y="4091499"/>
            <a:ext cx="8758581" cy="5245795"/>
          </a:xfrm>
          <a:prstGeom prst="rect">
            <a:avLst/>
          </a:prstGeom>
        </p:spPr>
        <p:txBody>
          <a:bodyPr lIns="0" tIns="0" rIns="0" bIns="0" rtlCol="0" anchor="t">
            <a:spAutoFit/>
          </a:bodyPr>
          <a:lstStyle/>
          <a:p>
            <a:pPr marL="712854" lvl="1" indent="-356427">
              <a:lnSpc>
                <a:spcPts val="4622"/>
              </a:lnSpc>
              <a:buFont typeface="Arial"/>
              <a:buChar char="•"/>
            </a:pPr>
            <a:r>
              <a:rPr lang="en-US" sz="2800" dirty="0">
                <a:solidFill>
                  <a:srgbClr val="000000"/>
                </a:solidFill>
                <a:latin typeface="Times New Roman Bold"/>
              </a:rPr>
              <a:t>Following are some of our key clients, with whom we have worked to the utmost satisfaction results over a period o decade; </a:t>
            </a:r>
          </a:p>
          <a:p>
            <a:pPr marL="870777" lvl="1" indent="-514350">
              <a:lnSpc>
                <a:spcPts val="4622"/>
              </a:lnSpc>
              <a:buFont typeface="+mj-lt"/>
              <a:buAutoNum type="arabicPeriod"/>
            </a:pPr>
            <a:r>
              <a:rPr lang="en-US" sz="2800" dirty="0" err="1">
                <a:solidFill>
                  <a:srgbClr val="000000"/>
                </a:solidFill>
                <a:latin typeface="Times New Roman Bold"/>
              </a:rPr>
              <a:t>Samvardhana</a:t>
            </a:r>
            <a:r>
              <a:rPr lang="en-US" sz="2800" dirty="0">
                <a:solidFill>
                  <a:srgbClr val="000000"/>
                </a:solidFill>
                <a:latin typeface="Times New Roman Bold"/>
              </a:rPr>
              <a:t> Mother-son Sumi</a:t>
            </a:r>
          </a:p>
          <a:p>
            <a:pPr marL="870777" lvl="1" indent="-514350">
              <a:lnSpc>
                <a:spcPts val="4622"/>
              </a:lnSpc>
              <a:buFont typeface="+mj-lt"/>
              <a:buAutoNum type="arabicPeriod"/>
            </a:pPr>
            <a:r>
              <a:rPr lang="en-US" sz="2800" dirty="0">
                <a:solidFill>
                  <a:srgbClr val="000000"/>
                </a:solidFill>
                <a:latin typeface="Times New Roman Bold"/>
              </a:rPr>
              <a:t>Kalyani Techno Forge Ltd.</a:t>
            </a:r>
          </a:p>
          <a:p>
            <a:pPr marL="870777" lvl="1" indent="-514350">
              <a:lnSpc>
                <a:spcPts val="4622"/>
              </a:lnSpc>
              <a:buFont typeface="+mj-lt"/>
              <a:buAutoNum type="arabicPeriod"/>
            </a:pPr>
            <a:r>
              <a:rPr lang="en-US" sz="2800" dirty="0">
                <a:solidFill>
                  <a:srgbClr val="000000"/>
                </a:solidFill>
                <a:latin typeface="Times New Roman Bold"/>
              </a:rPr>
              <a:t>Renata precision </a:t>
            </a:r>
            <a:r>
              <a:rPr lang="en-US" sz="2800" dirty="0" err="1">
                <a:solidFill>
                  <a:srgbClr val="000000"/>
                </a:solidFill>
                <a:latin typeface="Times New Roman Bold"/>
              </a:rPr>
              <a:t>IND.pvt.Ltd</a:t>
            </a:r>
            <a:endParaRPr lang="en-US" sz="2800" dirty="0">
              <a:solidFill>
                <a:srgbClr val="000000"/>
              </a:solidFill>
              <a:latin typeface="Times New Roman Bold"/>
            </a:endParaRPr>
          </a:p>
          <a:p>
            <a:pPr marL="870777" lvl="1" indent="-514350">
              <a:lnSpc>
                <a:spcPts val="4622"/>
              </a:lnSpc>
              <a:buFont typeface="+mj-lt"/>
              <a:buAutoNum type="arabicPeriod"/>
            </a:pPr>
            <a:r>
              <a:rPr lang="en-US" sz="2800" dirty="0">
                <a:solidFill>
                  <a:srgbClr val="000000"/>
                </a:solidFill>
                <a:latin typeface="Times New Roman Bold"/>
              </a:rPr>
              <a:t>Aditi Pharma Ltd.</a:t>
            </a:r>
          </a:p>
          <a:p>
            <a:pPr marL="870777" lvl="1" indent="-514350">
              <a:lnSpc>
                <a:spcPts val="4622"/>
              </a:lnSpc>
              <a:buFont typeface="+mj-lt"/>
              <a:buAutoNum type="arabicPeriod"/>
            </a:pPr>
            <a:r>
              <a:rPr lang="en-US" sz="2800" dirty="0">
                <a:solidFill>
                  <a:srgbClr val="000000"/>
                </a:solidFill>
                <a:latin typeface="Times New Roman Bold"/>
              </a:rPr>
              <a:t>Kalyani Transmission </a:t>
            </a:r>
            <a:r>
              <a:rPr lang="en-US" sz="2800" dirty="0" err="1">
                <a:solidFill>
                  <a:srgbClr val="000000"/>
                </a:solidFill>
                <a:latin typeface="Times New Roman Bold"/>
              </a:rPr>
              <a:t>pvt.Ltd</a:t>
            </a:r>
            <a:endParaRPr lang="en-US" sz="2800" dirty="0">
              <a:solidFill>
                <a:srgbClr val="000000"/>
              </a:solidFill>
              <a:latin typeface="Times New Roman Bold"/>
            </a:endParaRPr>
          </a:p>
          <a:p>
            <a:pPr marL="870777" lvl="1" indent="-514350">
              <a:lnSpc>
                <a:spcPts val="4622"/>
              </a:lnSpc>
              <a:buFont typeface="+mj-lt"/>
              <a:buAutoNum type="arabicPeriod"/>
            </a:pPr>
            <a:r>
              <a:rPr lang="da-DK" sz="2800" dirty="0">
                <a:solidFill>
                  <a:srgbClr val="000000"/>
                </a:solidFill>
                <a:latin typeface="Times New Roman Bold"/>
              </a:rPr>
              <a:t>Grippo Eoat IND Pvt Ltd</a:t>
            </a:r>
            <a:endParaRPr lang="en-US" sz="2800" dirty="0">
              <a:solidFill>
                <a:srgbClr val="000000"/>
              </a:solidFill>
              <a:latin typeface="Times New Roman Bold"/>
            </a:endParaRPr>
          </a:p>
        </p:txBody>
      </p:sp>
      <p:sp>
        <p:nvSpPr>
          <p:cNvPr id="6" name="TextBox 6"/>
          <p:cNvSpPr txBox="1"/>
          <p:nvPr/>
        </p:nvSpPr>
        <p:spPr>
          <a:xfrm>
            <a:off x="381000" y="1735372"/>
            <a:ext cx="8575950" cy="526554"/>
          </a:xfrm>
          <a:prstGeom prst="rect">
            <a:avLst/>
          </a:prstGeom>
        </p:spPr>
        <p:txBody>
          <a:bodyPr lIns="0" tIns="0" rIns="0" bIns="0" rtlCol="0" anchor="t">
            <a:spAutoFit/>
          </a:bodyPr>
          <a:lstStyle/>
          <a:p>
            <a:pPr marL="356427" lvl="1">
              <a:lnSpc>
                <a:spcPts val="4622"/>
              </a:lnSpc>
            </a:pPr>
            <a:r>
              <a:rPr lang="en-US" sz="2800" dirty="0">
                <a:solidFill>
                  <a:srgbClr val="000000"/>
                </a:solidFill>
                <a:latin typeface="Times New Roman Bold"/>
              </a:rPr>
              <a:t>. </a:t>
            </a:r>
          </a:p>
        </p:txBody>
      </p:sp>
      <p:grpSp>
        <p:nvGrpSpPr>
          <p:cNvPr id="7" name="Group 7"/>
          <p:cNvGrpSpPr/>
          <p:nvPr/>
        </p:nvGrpSpPr>
        <p:grpSpPr>
          <a:xfrm>
            <a:off x="0" y="0"/>
            <a:ext cx="3049684" cy="1375775"/>
            <a:chOff x="0" y="0"/>
            <a:chExt cx="4066245" cy="1834367"/>
          </a:xfrm>
        </p:grpSpPr>
        <p:pic>
          <p:nvPicPr>
            <p:cNvPr id="8" name="Picture 8"/>
            <p:cNvPicPr>
              <a:picLocks noChangeAspect="1"/>
            </p:cNvPicPr>
            <p:nvPr/>
          </p:nvPicPr>
          <p:blipFill>
            <a:blip r:embed="rId3"/>
            <a:srcRect/>
            <a:stretch>
              <a:fillRect/>
            </a:stretch>
          </p:blipFill>
          <p:spPr>
            <a:xfrm>
              <a:off x="180752" y="1337024"/>
              <a:ext cx="3885493" cy="497343"/>
            </a:xfrm>
            <a:prstGeom prst="rect">
              <a:avLst/>
            </a:prstGeom>
          </p:spPr>
        </p:pic>
        <p:pic>
          <p:nvPicPr>
            <p:cNvPr id="9" name="Picture 9"/>
            <p:cNvPicPr>
              <a:picLocks noChangeAspect="1"/>
            </p:cNvPicPr>
            <p:nvPr/>
          </p:nvPicPr>
          <p:blipFill>
            <a:blip r:embed="rId4"/>
            <a:srcRect/>
            <a:stretch>
              <a:fillRect/>
            </a:stretch>
          </p:blipFill>
          <p:spPr>
            <a:xfrm>
              <a:off x="0" y="0"/>
              <a:ext cx="2392179" cy="158569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b="31621"/>
          <a:stretch>
            <a:fillRect/>
          </a:stretch>
        </p:blipFill>
        <p:spPr>
          <a:xfrm>
            <a:off x="9177342" y="2400300"/>
            <a:ext cx="6631520" cy="7104218"/>
          </a:xfrm>
          <a:prstGeom prst="rect">
            <a:avLst/>
          </a:prstGeom>
        </p:spPr>
      </p:pic>
      <p:pic>
        <p:nvPicPr>
          <p:cNvPr id="3" name="Picture 3"/>
          <p:cNvPicPr>
            <a:picLocks noChangeAspect="1"/>
          </p:cNvPicPr>
          <p:nvPr/>
        </p:nvPicPr>
        <p:blipFill>
          <a:blip r:embed="rId5"/>
          <a:srcRect l="5617" t="10703" b="33195"/>
          <a:stretch>
            <a:fillRect/>
          </a:stretch>
        </p:blipFill>
        <p:spPr>
          <a:xfrm>
            <a:off x="2533653" y="2378543"/>
            <a:ext cx="6153148" cy="7131596"/>
          </a:xfrm>
          <a:prstGeom prst="rect">
            <a:avLst/>
          </a:prstGeom>
        </p:spPr>
      </p:pic>
      <p:sp>
        <p:nvSpPr>
          <p:cNvPr id="4" name="TextBox 4"/>
          <p:cNvSpPr txBox="1"/>
          <p:nvPr/>
        </p:nvSpPr>
        <p:spPr>
          <a:xfrm>
            <a:off x="5855752" y="151303"/>
            <a:ext cx="6631521" cy="1269771"/>
          </a:xfrm>
          <a:prstGeom prst="rect">
            <a:avLst/>
          </a:prstGeom>
        </p:spPr>
        <p:txBody>
          <a:bodyPr wrap="square" lIns="0" tIns="0" rIns="0" bIns="0" rtlCol="0" anchor="t">
            <a:spAutoFit/>
          </a:bodyPr>
          <a:lstStyle/>
          <a:p>
            <a:pPr algn="ctr">
              <a:lnSpc>
                <a:spcPts val="10759"/>
              </a:lnSpc>
            </a:pPr>
            <a:r>
              <a:rPr lang="en-US" sz="7685" dirty="0">
                <a:solidFill>
                  <a:srgbClr val="000000"/>
                </a:solidFill>
                <a:latin typeface="Times New Roman Bold"/>
              </a:rPr>
              <a:t>Flow of Work</a:t>
            </a:r>
          </a:p>
        </p:txBody>
      </p:sp>
      <p:sp>
        <p:nvSpPr>
          <p:cNvPr id="5" name="TextBox 5"/>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6" name="TextBox 6"/>
          <p:cNvSpPr txBox="1"/>
          <p:nvPr/>
        </p:nvSpPr>
        <p:spPr>
          <a:xfrm>
            <a:off x="1977832" y="1452874"/>
            <a:ext cx="3612003" cy="857250"/>
          </a:xfrm>
          <a:prstGeom prst="rect">
            <a:avLst/>
          </a:prstGeom>
        </p:spPr>
        <p:txBody>
          <a:bodyPr lIns="0" tIns="0" rIns="0" bIns="0" rtlCol="0" anchor="t">
            <a:spAutoFit/>
          </a:bodyPr>
          <a:lstStyle/>
          <a:p>
            <a:pPr marL="971550" lvl="1" indent="-485775" algn="ctr">
              <a:lnSpc>
                <a:spcPts val="6299"/>
              </a:lnSpc>
              <a:buFont typeface="Arial"/>
              <a:buChar char="•"/>
            </a:pPr>
            <a:r>
              <a:rPr lang="en-US" sz="4500" dirty="0">
                <a:solidFill>
                  <a:srgbClr val="000000"/>
                </a:solidFill>
                <a:latin typeface="Times New Roman"/>
              </a:rPr>
              <a:t>Grinding</a:t>
            </a:r>
          </a:p>
        </p:txBody>
      </p:sp>
      <p:sp>
        <p:nvSpPr>
          <p:cNvPr id="7" name="TextBox 7"/>
          <p:cNvSpPr txBox="1"/>
          <p:nvPr/>
        </p:nvSpPr>
        <p:spPr>
          <a:xfrm>
            <a:off x="8534400" y="1418082"/>
            <a:ext cx="4977765" cy="857250"/>
          </a:xfrm>
          <a:prstGeom prst="rect">
            <a:avLst/>
          </a:prstGeom>
        </p:spPr>
        <p:txBody>
          <a:bodyPr lIns="0" tIns="0" rIns="0" bIns="0" rtlCol="0" anchor="t">
            <a:spAutoFit/>
          </a:bodyPr>
          <a:lstStyle/>
          <a:p>
            <a:pPr marL="971550" lvl="1" indent="-485775" algn="ctr">
              <a:lnSpc>
                <a:spcPts val="6299"/>
              </a:lnSpc>
              <a:buFont typeface="Arial"/>
              <a:buChar char="•"/>
            </a:pPr>
            <a:r>
              <a:rPr lang="en-US" sz="4500" dirty="0">
                <a:solidFill>
                  <a:srgbClr val="000000"/>
                </a:solidFill>
                <a:latin typeface="Times New Roman"/>
              </a:rPr>
              <a:t>Groove Cutting </a:t>
            </a:r>
          </a:p>
        </p:txBody>
      </p:sp>
      <p:grpSp>
        <p:nvGrpSpPr>
          <p:cNvPr id="8" name="Group 8"/>
          <p:cNvGrpSpPr/>
          <p:nvPr/>
        </p:nvGrpSpPr>
        <p:grpSpPr>
          <a:xfrm>
            <a:off x="0" y="0"/>
            <a:ext cx="3049684" cy="1375775"/>
            <a:chOff x="0" y="0"/>
            <a:chExt cx="4066245" cy="1834367"/>
          </a:xfrm>
        </p:grpSpPr>
        <p:pic>
          <p:nvPicPr>
            <p:cNvPr id="9" name="Picture 9"/>
            <p:cNvPicPr>
              <a:picLocks noChangeAspect="1"/>
            </p:cNvPicPr>
            <p:nvPr/>
          </p:nvPicPr>
          <p:blipFill>
            <a:blip r:embed="rId6"/>
            <a:srcRect/>
            <a:stretch>
              <a:fillRect/>
            </a:stretch>
          </p:blipFill>
          <p:spPr>
            <a:xfrm>
              <a:off x="180752" y="1337024"/>
              <a:ext cx="3885493" cy="497343"/>
            </a:xfrm>
            <a:prstGeom prst="rect">
              <a:avLst/>
            </a:prstGeom>
          </p:spPr>
        </p:pic>
        <p:pic>
          <p:nvPicPr>
            <p:cNvPr id="10" name="Picture 10"/>
            <p:cNvPicPr>
              <a:picLocks noChangeAspect="1"/>
            </p:cNvPicPr>
            <p:nvPr/>
          </p:nvPicPr>
          <p:blipFill>
            <a:blip r:embed="rId7"/>
            <a:srcRect/>
            <a:stretch>
              <a:fillRect/>
            </a:stretch>
          </p:blipFill>
          <p:spPr>
            <a:xfrm>
              <a:off x="0" y="0"/>
              <a:ext cx="2392179" cy="1585695"/>
            </a:xfrm>
            <a:prstGeom prst="rect">
              <a:avLst/>
            </a:prstGeom>
          </p:spPr>
        </p:pic>
      </p:gr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1946" r="27045" b="2550"/>
          <a:stretch>
            <a:fillRect/>
          </a:stretch>
        </p:blipFill>
        <p:spPr>
          <a:xfrm>
            <a:off x="7792733" y="2168929"/>
            <a:ext cx="9258455" cy="6662677"/>
          </a:xfrm>
          <a:prstGeom prst="rect">
            <a:avLst/>
          </a:prstGeom>
        </p:spPr>
      </p:pic>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352" t="3688" b="34379"/>
          <a:stretch>
            <a:fillRect/>
          </a:stretch>
        </p:blipFill>
        <p:spPr>
          <a:xfrm>
            <a:off x="1236812" y="2153975"/>
            <a:ext cx="5790746" cy="6677631"/>
          </a:xfrm>
          <a:prstGeom prst="rect">
            <a:avLst/>
          </a:prstGeom>
        </p:spPr>
      </p:pic>
      <p:sp>
        <p:nvSpPr>
          <p:cNvPr id="4" name="TextBox 4"/>
          <p:cNvSpPr txBox="1"/>
          <p:nvPr/>
        </p:nvSpPr>
        <p:spPr>
          <a:xfrm>
            <a:off x="7315200" y="1189271"/>
            <a:ext cx="2632353" cy="857250"/>
          </a:xfrm>
          <a:prstGeom prst="rect">
            <a:avLst/>
          </a:prstGeom>
        </p:spPr>
        <p:txBody>
          <a:bodyPr lIns="0" tIns="0" rIns="0" bIns="0" rtlCol="0" anchor="t">
            <a:spAutoFit/>
          </a:bodyPr>
          <a:lstStyle/>
          <a:p>
            <a:pPr marL="971550" lvl="1" indent="-485775" algn="ctr">
              <a:lnSpc>
                <a:spcPts val="6299"/>
              </a:lnSpc>
              <a:buFont typeface="Arial"/>
              <a:buChar char="•"/>
            </a:pPr>
            <a:r>
              <a:rPr lang="en-US" sz="4500" dirty="0">
                <a:solidFill>
                  <a:srgbClr val="000000"/>
                </a:solidFill>
                <a:latin typeface="Times New Roman"/>
              </a:rPr>
              <a:t>Primer</a:t>
            </a:r>
          </a:p>
        </p:txBody>
      </p:sp>
      <p:sp>
        <p:nvSpPr>
          <p:cNvPr id="5" name="TextBox 5"/>
          <p:cNvSpPr txBox="1"/>
          <p:nvPr/>
        </p:nvSpPr>
        <p:spPr>
          <a:xfrm>
            <a:off x="651219" y="1109349"/>
            <a:ext cx="4525804" cy="857250"/>
          </a:xfrm>
          <a:prstGeom prst="rect">
            <a:avLst/>
          </a:prstGeom>
        </p:spPr>
        <p:txBody>
          <a:bodyPr lIns="0" tIns="0" rIns="0" bIns="0" rtlCol="0" anchor="t">
            <a:spAutoFit/>
          </a:bodyPr>
          <a:lstStyle/>
          <a:p>
            <a:pPr marL="971550" lvl="1" indent="-485775" algn="ctr">
              <a:lnSpc>
                <a:spcPts val="6299"/>
              </a:lnSpc>
              <a:buFont typeface="Arial"/>
              <a:buChar char="•"/>
            </a:pPr>
            <a:r>
              <a:rPr lang="en-US" sz="4500" dirty="0">
                <a:solidFill>
                  <a:srgbClr val="000000"/>
                </a:solidFill>
                <a:latin typeface="Times New Roman"/>
              </a:rPr>
              <a:t>Groove filling </a:t>
            </a:r>
          </a:p>
        </p:txBody>
      </p:sp>
      <p:grpSp>
        <p:nvGrpSpPr>
          <p:cNvPr id="6" name="Group 6"/>
          <p:cNvGrpSpPr/>
          <p:nvPr/>
        </p:nvGrpSpPr>
        <p:grpSpPr>
          <a:xfrm>
            <a:off x="15011400" y="-186504"/>
            <a:ext cx="3049684" cy="1375775"/>
            <a:chOff x="0" y="0"/>
            <a:chExt cx="4066245" cy="1834367"/>
          </a:xfrm>
        </p:grpSpPr>
        <p:pic>
          <p:nvPicPr>
            <p:cNvPr id="7" name="Picture 7"/>
            <p:cNvPicPr>
              <a:picLocks noChangeAspect="1"/>
            </p:cNvPicPr>
            <p:nvPr/>
          </p:nvPicPr>
          <p:blipFill>
            <a:blip r:embed="rId6"/>
            <a:srcRect/>
            <a:stretch>
              <a:fillRect/>
            </a:stretch>
          </p:blipFill>
          <p:spPr>
            <a:xfrm>
              <a:off x="180752" y="1337024"/>
              <a:ext cx="3885493" cy="497343"/>
            </a:xfrm>
            <a:prstGeom prst="rect">
              <a:avLst/>
            </a:prstGeom>
          </p:spPr>
        </p:pic>
        <p:pic>
          <p:nvPicPr>
            <p:cNvPr id="8" name="Picture 8"/>
            <p:cNvPicPr>
              <a:picLocks noChangeAspect="1"/>
            </p:cNvPicPr>
            <p:nvPr/>
          </p:nvPicPr>
          <p:blipFill>
            <a:blip r:embed="rId7"/>
            <a:srcRect/>
            <a:stretch>
              <a:fillRect/>
            </a:stretch>
          </p:blipFill>
          <p:spPr>
            <a:xfrm>
              <a:off x="0" y="0"/>
              <a:ext cx="2392179" cy="1585695"/>
            </a:xfrm>
            <a:prstGeom prst="rect">
              <a:avLst/>
            </a:prstGeom>
          </p:spPr>
        </p:pic>
      </p:gr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634" b="14229"/>
          <a:stretch>
            <a:fillRect/>
          </a:stretch>
        </p:blipFill>
        <p:spPr>
          <a:xfrm>
            <a:off x="11573958" y="1995903"/>
            <a:ext cx="4773852" cy="7113912"/>
          </a:xfrm>
          <a:prstGeom prst="rect">
            <a:avLst/>
          </a:prstGeom>
        </p:spPr>
      </p:pic>
      <p:pic>
        <p:nvPicPr>
          <p:cNvPr id="3" name="Picture 3"/>
          <p:cNvPicPr>
            <a:picLocks noChangeAspect="1"/>
          </p:cNvPicPr>
          <p:nvPr/>
        </p:nvPicPr>
        <p:blipFill>
          <a:blip r:embed="rId3"/>
          <a:srcRect l="11924" r="24411"/>
          <a:stretch>
            <a:fillRect/>
          </a:stretch>
        </p:blipFill>
        <p:spPr>
          <a:xfrm>
            <a:off x="668301" y="2144388"/>
            <a:ext cx="10052828" cy="7113912"/>
          </a:xfrm>
          <a:prstGeom prst="rect">
            <a:avLst/>
          </a:prstGeom>
        </p:spPr>
      </p:pic>
      <p:sp>
        <p:nvSpPr>
          <p:cNvPr id="4" name="TextBox 4"/>
          <p:cNvSpPr txBox="1"/>
          <p:nvPr/>
        </p:nvSpPr>
        <p:spPr>
          <a:xfrm>
            <a:off x="10146006" y="849677"/>
            <a:ext cx="6798350" cy="847725"/>
          </a:xfrm>
          <a:prstGeom prst="rect">
            <a:avLst/>
          </a:prstGeom>
        </p:spPr>
        <p:txBody>
          <a:bodyPr lIns="0" tIns="0" rIns="0" bIns="0" rtlCol="0" anchor="t">
            <a:spAutoFit/>
          </a:bodyPr>
          <a:lstStyle/>
          <a:p>
            <a:pPr marL="971547" lvl="1" indent="-485773" algn="ctr">
              <a:lnSpc>
                <a:spcPts val="6299"/>
              </a:lnSpc>
              <a:buFont typeface="Arial"/>
              <a:buChar char="•"/>
            </a:pPr>
            <a:r>
              <a:rPr lang="en-US" sz="4499">
                <a:solidFill>
                  <a:srgbClr val="000000"/>
                </a:solidFill>
                <a:latin typeface="Times New Roman"/>
              </a:rPr>
              <a:t>Epoxy flooring top coat</a:t>
            </a:r>
          </a:p>
        </p:txBody>
      </p:sp>
      <p:sp>
        <p:nvSpPr>
          <p:cNvPr id="5" name="TextBox 5"/>
          <p:cNvSpPr txBox="1"/>
          <p:nvPr/>
        </p:nvSpPr>
        <p:spPr>
          <a:xfrm>
            <a:off x="3379408" y="840152"/>
            <a:ext cx="3477458" cy="890271"/>
          </a:xfrm>
          <a:prstGeom prst="rect">
            <a:avLst/>
          </a:prstGeom>
        </p:spPr>
        <p:txBody>
          <a:bodyPr lIns="0" tIns="0" rIns="0" bIns="0" rtlCol="0" anchor="t">
            <a:spAutoFit/>
          </a:bodyPr>
          <a:lstStyle/>
          <a:p>
            <a:pPr marL="1014726" lvl="1" indent="-507363" algn="ctr">
              <a:lnSpc>
                <a:spcPts val="6579"/>
              </a:lnSpc>
              <a:buFont typeface="Arial"/>
              <a:buChar char="•"/>
            </a:pPr>
            <a:r>
              <a:rPr lang="en-US" sz="4699">
                <a:solidFill>
                  <a:srgbClr val="000000"/>
                </a:solidFill>
                <a:latin typeface="Times New Roman"/>
              </a:rPr>
              <a:t>Screeding</a:t>
            </a:r>
          </a:p>
        </p:txBody>
      </p:sp>
      <p:grpSp>
        <p:nvGrpSpPr>
          <p:cNvPr id="6" name="Group 6"/>
          <p:cNvGrpSpPr/>
          <p:nvPr/>
        </p:nvGrpSpPr>
        <p:grpSpPr>
          <a:xfrm>
            <a:off x="0" y="0"/>
            <a:ext cx="3049684" cy="1375775"/>
            <a:chOff x="0" y="0"/>
            <a:chExt cx="4066245" cy="1834367"/>
          </a:xfrm>
        </p:grpSpPr>
        <p:pic>
          <p:nvPicPr>
            <p:cNvPr id="7" name="Picture 7"/>
            <p:cNvPicPr>
              <a:picLocks noChangeAspect="1"/>
            </p:cNvPicPr>
            <p:nvPr/>
          </p:nvPicPr>
          <p:blipFill>
            <a:blip r:embed="rId4"/>
            <a:srcRect/>
            <a:stretch>
              <a:fillRect/>
            </a:stretch>
          </p:blipFill>
          <p:spPr>
            <a:xfrm>
              <a:off x="180752" y="1337024"/>
              <a:ext cx="3885493" cy="497343"/>
            </a:xfrm>
            <a:prstGeom prst="rect">
              <a:avLst/>
            </a:prstGeom>
          </p:spPr>
        </p:pic>
        <p:pic>
          <p:nvPicPr>
            <p:cNvPr id="8" name="Picture 8"/>
            <p:cNvPicPr>
              <a:picLocks noChangeAspect="1"/>
            </p:cNvPicPr>
            <p:nvPr/>
          </p:nvPicPr>
          <p:blipFill>
            <a:blip r:embed="rId5"/>
            <a:srcRect/>
            <a:stretch>
              <a:fillRect/>
            </a:stretch>
          </p:blipFill>
          <p:spPr>
            <a:xfrm>
              <a:off x="0" y="0"/>
              <a:ext cx="2392179" cy="158569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326</Words>
  <Application>Microsoft Office PowerPoint</Application>
  <PresentationFormat>Custom</PresentationFormat>
  <Paragraphs>44</Paragraphs>
  <Slides>10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Times New Roman</vt:lpstr>
      <vt:lpstr>Times New Roman Bold Italics</vt:lpstr>
      <vt:lpstr>Arial</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Fib &amp; Joe Pitch Presentation</dc:title>
  <dc:creator>Vaishnavi Gaikwad</dc:creator>
  <cp:lastModifiedBy>Vaishnavi Gaikwad</cp:lastModifiedBy>
  <cp:revision>5</cp:revision>
  <dcterms:created xsi:type="dcterms:W3CDTF">2006-08-16T00:00:00Z</dcterms:created>
  <dcterms:modified xsi:type="dcterms:W3CDTF">2023-03-29T04:43:05Z</dcterms:modified>
  <dc:identifier>DAFd_-ZyiOM</dc:identifier>
</cp:coreProperties>
</file>